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597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30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5030"/>
          </a:xfrm>
          <a:prstGeom prst="rect">
            <a:avLst/>
          </a:prstGeom>
        </p:spPr>
        <p:txBody>
          <a:bodyPr vert="horz" lIns="90324" tIns="45162" rIns="90324" bIns="45162" rtlCol="0"/>
          <a:lstStyle>
            <a:lvl1pPr algn="r">
              <a:defRPr sz="1200"/>
            </a:lvl1pPr>
          </a:lstStyle>
          <a:p>
            <a:fld id="{B3BDAA12-AF62-4AAF-A147-A4A394D91E4E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24" tIns="45162" rIns="90324" bIns="4516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2"/>
          </a:xfrm>
          <a:prstGeom prst="rect">
            <a:avLst/>
          </a:prstGeom>
        </p:spPr>
        <p:txBody>
          <a:bodyPr vert="horz" lIns="90324" tIns="45162" rIns="90324" bIns="4516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9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5029"/>
          </a:xfrm>
          <a:prstGeom prst="rect">
            <a:avLst/>
          </a:prstGeom>
        </p:spPr>
        <p:txBody>
          <a:bodyPr vert="horz" lIns="90324" tIns="45162" rIns="90324" bIns="45162" rtlCol="0" anchor="b"/>
          <a:lstStyle>
            <a:lvl1pPr algn="r">
              <a:defRPr sz="1200"/>
            </a:lvl1pPr>
          </a:lstStyle>
          <a:p>
            <a:fld id="{CDA31325-F450-4D98-BF93-5039889084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84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DC13-C675-48D3-AC3C-B607AD21C5C7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1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8106-B4C1-4105-A4EE-9801FFB04B49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34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E3BF-C6F7-453F-B722-F54791558D22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53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1169-8703-4466-8036-AF506A10B3A0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93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3E51-CEEF-418B-9716-959FD9A5A65B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46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D94C7-6C35-4D5B-B7DD-8E24E5DF0BAC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74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BA56-64F7-463E-A627-6C6033A64243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0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4D732-F36E-4B33-9A74-BD802238F763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71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DA6B-A7D8-4148-96DD-636A2AF3B3BB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59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6A38-F4FC-41D3-B095-0A8AFB1395A2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5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53B4-B273-4D93-8D2D-C664857F8CAE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9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2B52-DA07-4323-8765-7FDEA12B2234}" type="datetime1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9E16B-0B96-447B-82FF-279B7E123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63BDB019-1787-4AA4-A8D9-DE8C4842A73D}"/>
              </a:ext>
            </a:extLst>
          </p:cNvPr>
          <p:cNvSpPr txBox="1">
            <a:spLocks/>
          </p:cNvSpPr>
          <p:nvPr/>
        </p:nvSpPr>
        <p:spPr>
          <a:xfrm>
            <a:off x="1869117" y="187401"/>
            <a:ext cx="3119765" cy="542584"/>
          </a:xfrm>
          <a:prstGeom prst="rect">
            <a:avLst/>
          </a:prstGeom>
        </p:spPr>
        <p:txBody>
          <a:bodyPr vert="horz" wrap="non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@link</a:t>
            </a:r>
            <a:r>
              <a:rPr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の予約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FFA9FB49-937A-4F7C-B77F-A862E78B6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652308"/>
              </p:ext>
            </p:extLst>
          </p:nvPr>
        </p:nvGraphicFramePr>
        <p:xfrm>
          <a:off x="173035" y="729985"/>
          <a:ext cx="6511928" cy="8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326">
                  <a:extLst>
                    <a:ext uri="{9D8B030D-6E8A-4147-A177-3AD203B41FA5}">
                      <a16:colId xmlns:a16="http://schemas.microsoft.com/office/drawing/2014/main" val="306604325"/>
                    </a:ext>
                  </a:extLst>
                </a:gridCol>
                <a:gridCol w="2418333">
                  <a:extLst>
                    <a:ext uri="{9D8B030D-6E8A-4147-A177-3AD203B41FA5}">
                      <a16:colId xmlns:a16="http://schemas.microsoft.com/office/drawing/2014/main" val="957514112"/>
                    </a:ext>
                  </a:extLst>
                </a:gridCol>
                <a:gridCol w="2763269">
                  <a:extLst>
                    <a:ext uri="{9D8B030D-6E8A-4147-A177-3AD203B41FA5}">
                      <a16:colId xmlns:a16="http://schemas.microsoft.com/office/drawing/2014/main" val="152721735"/>
                    </a:ext>
                  </a:extLst>
                </a:gridCol>
              </a:tblGrid>
              <a:tr h="2925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　　　　来院目的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　　　</a:t>
                      </a: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</a:rPr>
                        <a:t>診察内容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78233"/>
                  </a:ext>
                </a:extLst>
              </a:tr>
              <a:tr h="269293">
                <a:tc rowSpan="9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b="1" dirty="0"/>
                        <a:t>　</a:t>
                      </a:r>
                      <a:r>
                        <a:rPr kumimoji="1" lang="ja-JP" altLang="en-US" sz="2400" b="1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診察</a:t>
                      </a:r>
                      <a:endParaRPr kumimoji="1" lang="ja-JP" alt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再初診（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年以上来院のない方）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前回の診察が一年以上前の方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343500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タイミング・人工授精周期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タイミング・</a:t>
                      </a:r>
                      <a:r>
                        <a:rPr kumimoji="1" lang="en-US" altLang="ja-JP" sz="9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AIH</a:t>
                      </a:r>
                      <a:r>
                        <a:rPr kumimoji="1" lang="ja-JP" altLang="en-US" sz="9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の方の診察（誘発剤処方含む）</a:t>
                      </a:r>
                      <a:endParaRPr kumimoji="1" lang="en-US" altLang="ja-JP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405327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【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自費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】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体外受精・胚移植周期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自費で体外受精・胚移植をご希望・治療中の方。それに伴う卵巣過剰刺激症候群の診察の方。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070469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【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保険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】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体外受精・胚移植周期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保険で体外受精・胚移植</a:t>
                      </a:r>
                      <a:r>
                        <a:rPr kumimoji="1" lang="ja-JP" altLang="en-US" sz="1000" u="none" strike="noStrike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をご希望・治療中</a:t>
                      </a:r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の方。それに伴う卵巣過剰刺激症候群の診察の方。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347523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000" dirty="0"/>
                        <a:t>●</a:t>
                      </a:r>
                      <a:r>
                        <a:rPr kumimoji="1" lang="ja-JP" altLang="en-US" sz="300" dirty="0"/>
                        <a:t>　</a:t>
                      </a:r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受精確認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保険で採卵された方の受精確認の来院時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142693"/>
                  </a:ext>
                </a:extLst>
              </a:tr>
              <a:tr h="269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着床不全・不育症周期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慢性子宮内膜炎検査、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ERA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周期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55767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超音波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自宅で妊娠反応陽性の方、妊娠確認後から妊婦健診までの方</a:t>
                      </a:r>
                      <a:endParaRPr kumimoji="1"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663129"/>
                  </a:ext>
                </a:extLst>
              </a:tr>
              <a:tr h="269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健診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妊婦検診の方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739110"/>
                  </a:ext>
                </a:extLst>
              </a:tr>
              <a:tr h="39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その他（上記に当てはまらない方）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不正出血、月経が来ない、結果のみ、　</a:t>
                      </a:r>
                      <a:endParaRPr lang="en-US" altLang="ja-JP" sz="1000" u="none" strike="noStrike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HSG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予約、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OPE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予約、相談等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071554"/>
                  </a:ext>
                </a:extLst>
              </a:tr>
              <a:tr h="300000">
                <a:tc>
                  <a:txBody>
                    <a:bodyPr/>
                    <a:lstStyle/>
                    <a:p>
                      <a:r>
                        <a:rPr kumimoji="1" lang="ja-JP" altLang="en-US" sz="1400" b="1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培養結果確認</a:t>
                      </a:r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●培養結果確認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保険で採卵した方の培養凍結結果説明時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39258"/>
                  </a:ext>
                </a:extLst>
              </a:tr>
              <a:tr h="510000">
                <a:tc>
                  <a:txBody>
                    <a:bodyPr/>
                    <a:lstStyle/>
                    <a:p>
                      <a:r>
                        <a:rPr kumimoji="1" lang="ja-JP" altLang="en-US" sz="1400" b="1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パートナー同席枠（男性のみ）</a:t>
                      </a:r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●パートナー同席枠（男性のみ）</a:t>
                      </a:r>
                      <a:endParaRPr kumimoji="1" lang="ja-JP" altLang="en-US" sz="1000" b="0" dirty="0"/>
                    </a:p>
                    <a:p>
                      <a:pPr algn="just"/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奥様の診察にパートナーが同席される時。</a:t>
                      </a:r>
                      <a:endParaRPr kumimoji="1" lang="en-US" altLang="ja-JP" sz="1000" b="0" u="none" strike="noStrike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必ずパートナーのお名前でご予約下さい。</a:t>
                      </a:r>
                      <a:endParaRPr kumimoji="1" lang="en-US" altLang="ja-JP" sz="1000" b="0" u="none" strike="noStrike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2749"/>
                  </a:ext>
                </a:extLst>
              </a:tr>
              <a:tr h="269294">
                <a:tc rowSpan="5">
                  <a:txBody>
                    <a:bodyPr/>
                    <a:lstStyle/>
                    <a:p>
                      <a:pPr algn="ctr" fontAlgn="ctr"/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精液検査</a:t>
                      </a:r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</a:t>
                      </a:r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精子凍結保存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精液検査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204960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精子凍結保存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2770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精子</a:t>
                      </a:r>
                      <a:r>
                        <a:rPr lang="en-US" altLang="zh-TW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DNA</a:t>
                      </a:r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損傷検査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336856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抗酸化力測定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102057"/>
                  </a:ext>
                </a:extLst>
              </a:tr>
              <a:tr h="269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精子</a:t>
                      </a:r>
                      <a:r>
                        <a:rPr lang="en-US" altLang="zh-TW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DNA</a:t>
                      </a:r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損傷検査</a:t>
                      </a:r>
                      <a:r>
                        <a:rPr lang="en-US" altLang="zh-TW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+</a:t>
                      </a:r>
                      <a:r>
                        <a:rPr lang="zh-TW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抗酸化力測定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38164"/>
                  </a:ext>
                </a:extLst>
              </a:tr>
              <a:tr h="269294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endParaRPr lang="en-US" altLang="ja-JP" sz="9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lang="zh-TW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男性</a:t>
                      </a:r>
                      <a:r>
                        <a:rPr lang="zh-TW" altLang="en-US" sz="1400" u="none" strike="noStrike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不妊相談</a:t>
                      </a:r>
                      <a:endParaRPr lang="zh-TW" altLang="en-US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男性不妊相談（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回目）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44550"/>
                  </a:ext>
                </a:extLst>
              </a:tr>
              <a:tr h="2900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男性不妊相談（</a:t>
                      </a:r>
                      <a:r>
                        <a:rPr lang="en-US" altLang="ja-JP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回目）</a:t>
                      </a:r>
                      <a:endParaRPr lang="en-US" altLang="ja-JP" sz="1000" u="none" strike="noStrike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318791"/>
                  </a:ext>
                </a:extLst>
              </a:tr>
              <a:tr h="269293"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漢方外来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漢方外来（初診）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2385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漢方外来（再診）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07931"/>
                  </a:ext>
                </a:extLst>
              </a:tr>
              <a:tr h="269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漢方外来（初診オンライン）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173347"/>
                  </a:ext>
                </a:extLst>
              </a:tr>
              <a:tr h="2692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漢方外来（再診オンライン）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366066"/>
                  </a:ext>
                </a:extLst>
              </a:tr>
              <a:tr h="312420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注射・採血・薬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注射</a:t>
                      </a: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786298"/>
                  </a:ext>
                </a:extLst>
              </a:tr>
              <a:tr h="312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採血</a:t>
                      </a: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着床不全・不育検査の採血もこちらです。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21331"/>
                  </a:ext>
                </a:extLst>
              </a:tr>
              <a:tr h="312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●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薬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22538"/>
                  </a:ext>
                </a:extLst>
              </a:tr>
              <a:tr h="302500">
                <a:tc rowSpan="3"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カウンセリング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体外受精カウンセリング（矢内原）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矢内原医師の体外受精カウンセリングのご予約</a:t>
                      </a:r>
                      <a:endParaRPr lang="ja-JP" altLang="en-US" sz="10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149915"/>
                  </a:ext>
                </a:extLst>
              </a:tr>
              <a:tr h="3024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体外受精カウンセリング（黄木）</a:t>
                      </a:r>
                      <a:endParaRPr lang="ja-JP" altLang="en-US" sz="10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黄木医師の体外受精カウンセリングのご予約</a:t>
                      </a:r>
                      <a:endParaRPr lang="ja-JP" altLang="en-US" sz="10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688347"/>
                  </a:ext>
                </a:extLst>
              </a:tr>
              <a:tr h="3025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● 遺伝カウンセリング（近藤）</a:t>
                      </a:r>
                      <a:endParaRPr lang="ja-JP" altLang="en-US" sz="1000" u="none" strike="noStrike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近藤医師の遺伝カウンセリングのご予約</a:t>
                      </a:r>
                      <a:endParaRPr lang="en-US" altLang="ja-JP" sz="1000" u="none" strike="noStrike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88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07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</TotalTime>
  <Words>399</Words>
  <Application>Microsoft Office PowerPoint</Application>
  <PresentationFormat>A4 210 x 297 mm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＠link 予約システムについて</dc:title>
  <dc:creator>yukow.2057@outlook.jp</dc:creator>
  <cp:lastModifiedBy>矢内原ウィメンズクリニック受付</cp:lastModifiedBy>
  <cp:revision>28</cp:revision>
  <cp:lastPrinted>2022-04-13T01:38:01Z</cp:lastPrinted>
  <dcterms:created xsi:type="dcterms:W3CDTF">2022-01-10T12:51:03Z</dcterms:created>
  <dcterms:modified xsi:type="dcterms:W3CDTF">2022-04-13T01:38:01Z</dcterms:modified>
</cp:coreProperties>
</file>